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18A6B5-7437-45EC-B02D-4514BE40E078}">
  <a:tblStyle styleId="{3018A6B5-7437-45EC-B02D-4514BE40E0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SourceCodePro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CodePro-bold.fntdata"/><Relationship Id="rId18" Type="http://schemas.openxmlformats.org/officeDocument/2006/relationships/font" Target="fonts/SourceCode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b05ead23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b05ead23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b05ead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b05ead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b05ead2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b05ead2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b05ead23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b05ead23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b05ead23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b05ead23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b05ead23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b05ead23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b05ead23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b05ead23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b05ead23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b05ead23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linkedin.com/in/akash-singh04" TargetMode="External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Akash Singh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 ISM DHANBAD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243125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43125" y="1444750"/>
            <a:ext cx="4914000" cy="30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highlight>
                  <a:srgbClr val="00FF00"/>
                </a:highlight>
              </a:rPr>
              <a:t>Considering the accuracy and </a:t>
            </a:r>
            <a:r>
              <a:rPr b="1" lang="en" sz="1500">
                <a:highlight>
                  <a:srgbClr val="00FF00"/>
                </a:highlight>
              </a:rPr>
              <a:t>error</a:t>
            </a:r>
            <a:r>
              <a:rPr b="1" lang="en" sz="1500">
                <a:highlight>
                  <a:srgbClr val="00FF00"/>
                </a:highlight>
              </a:rPr>
              <a:t> of both models ,</a:t>
            </a:r>
            <a:br>
              <a:rPr b="1" lang="en" sz="1500">
                <a:highlight>
                  <a:srgbClr val="00FF00"/>
                </a:highlight>
              </a:rPr>
            </a:br>
            <a:r>
              <a:rPr b="1" lang="en" sz="1500">
                <a:highlight>
                  <a:srgbClr val="00FF00"/>
                </a:highlight>
              </a:rPr>
              <a:t>the Linear Regression model is better for </a:t>
            </a:r>
            <a:r>
              <a:rPr b="1" lang="en" sz="1500">
                <a:highlight>
                  <a:srgbClr val="00FF00"/>
                </a:highlight>
              </a:rPr>
              <a:t>this</a:t>
            </a:r>
            <a:r>
              <a:rPr b="1" lang="en" sz="1500">
                <a:highlight>
                  <a:srgbClr val="00FF00"/>
                </a:highlight>
              </a:rPr>
              <a:t> Dataset .</a:t>
            </a:r>
            <a:endParaRPr b="1" sz="1500">
              <a:highlight>
                <a:srgbClr val="00FF00"/>
              </a:highlight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34400" y="3022100"/>
            <a:ext cx="8275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Equation for HPI in terms of the features is 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HPI = 12655.62  -0.02 * </a:t>
            </a:r>
            <a:r>
              <a:rPr b="1" i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permit_NO + 0.00 * </a:t>
            </a: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construction + 0.00 * </a:t>
            </a:r>
            <a:r>
              <a:rPr b="1" i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Homes_sold  -  0.01  *      </a:t>
            </a:r>
            <a:endParaRPr b="1" i="1"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Housing_starts +5.80 * </a:t>
            </a:r>
            <a:r>
              <a:rPr b="1" i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UNEM_rate -  1.27 * </a:t>
            </a: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mortage+   0.03   * </a:t>
            </a:r>
            <a:r>
              <a:rPr b="1" i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GDPC1 -2.59  * </a:t>
            </a: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Foreclousers -   </a:t>
            </a:r>
            <a:endParaRPr b="1"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6.48 * </a:t>
            </a:r>
            <a:r>
              <a:rPr b="1" i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year -0.59  *</a:t>
            </a:r>
            <a:r>
              <a:rPr b="1" lang="en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month + 0.00*day</a:t>
            </a:r>
            <a:endParaRPr b="1"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Akash Singh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+91 6306438211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akash04singh11@gmail.com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http://www.linkedin.com/in/akash-singh04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Upward shot of Golden Gate Bridge against blue sky"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8825" y="144025"/>
            <a:ext cx="3839700" cy="10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50C26"/>
                </a:solidFill>
                <a:highlight>
                  <a:srgbClr val="DDE9F8"/>
                </a:highlight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" sz="2100">
                <a:solidFill>
                  <a:srgbClr val="050C26"/>
                </a:solidFill>
                <a:highlight>
                  <a:srgbClr val="DDE9F8"/>
                </a:highlight>
                <a:latin typeface="Arial"/>
                <a:ea typeface="Arial"/>
                <a:cs typeface="Arial"/>
                <a:sym typeface="Arial"/>
              </a:rPr>
              <a:t>actors that  influence US home prices </a:t>
            </a:r>
            <a:endParaRPr b="1" sz="33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7556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Factors influence the Residential home prices across U.S the most( last 20 years) using a data science model.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71" name="Google Shape;71;p14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650" y="602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/>
              <a:t>About DataSet</a:t>
            </a:r>
            <a:endParaRPr i="1" sz="3600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299475" y="1479050"/>
            <a:ext cx="8229600" cy="17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The dataset contains key factors that could influence Residential home prices in the last 20 years in the United States. This factor falls into two categories</a:t>
            </a:r>
            <a:br>
              <a:rPr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i.e. Supply &amp; Demand</a:t>
            </a:r>
            <a:endParaRPr sz="12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The S&amp;P Case-Shiller </a:t>
            </a:r>
            <a:r>
              <a:rPr b="1"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Housing Price Index(HPI)</a:t>
            </a:r>
            <a:r>
              <a:rPr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 is taken as the y variable, or dependent variable, as an indicator of change in prices.</a:t>
            </a:r>
            <a:endParaRPr sz="12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t/>
            </a:r>
            <a:endParaRPr sz="300"/>
          </a:p>
        </p:txBody>
      </p:sp>
      <p:sp>
        <p:nvSpPr>
          <p:cNvPr id="80" name="Google Shape;80;p15"/>
          <p:cNvSpPr txBox="1"/>
          <p:nvPr/>
        </p:nvSpPr>
        <p:spPr>
          <a:xfrm>
            <a:off x="71650" y="3010650"/>
            <a:ext cx="87888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Source Code Pro"/>
                <a:ea typeface="Source Code Pro"/>
                <a:cs typeface="Source Code Pro"/>
                <a:sym typeface="Source Code Pro"/>
              </a:rPr>
              <a:t>PROCESS</a:t>
            </a:r>
            <a:r>
              <a:rPr lang="en" sz="1900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   Understanding dataset 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Data Cleaning 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Mearged into one dataset		 	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Checking outliers       Plotted Graphs to check trends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between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them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                                                                     		Model Building		Conclusion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7315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							 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>
            <a:off x="3248400" y="3707900"/>
            <a:ext cx="3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>
            <a:off x="5111525" y="3702200"/>
            <a:ext cx="4800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>
            <a:off x="996700" y="4142225"/>
            <a:ext cx="445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>
            <a:off x="3408425" y="4176525"/>
            <a:ext cx="3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/>
          <p:nvPr/>
        </p:nvCxnSpPr>
        <p:spPr>
          <a:xfrm>
            <a:off x="1053850" y="4588000"/>
            <a:ext cx="3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5"/>
          <p:cNvCxnSpPr/>
          <p:nvPr/>
        </p:nvCxnSpPr>
        <p:spPr>
          <a:xfrm>
            <a:off x="3122675" y="4576575"/>
            <a:ext cx="4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914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Understanding dataset</a:t>
            </a:r>
            <a:endParaRPr b="1" sz="3100"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723175" y="1482300"/>
            <a:ext cx="32568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800"/>
              <a:buFont typeface="Calibri"/>
              <a:buNone/>
            </a:pPr>
            <a:r>
              <a:rPr b="1" lang="en" sz="3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" sz="25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Supply</a:t>
            </a:r>
            <a:endParaRPr sz="100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1.</a:t>
            </a:r>
            <a:r>
              <a:rPr b="1" lang="en" sz="13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Building Permits(Permit Number)</a:t>
            </a:r>
            <a:br>
              <a:rPr lang="en" sz="11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i="1" lang="en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Number of building permits allotted </a:t>
            </a:r>
            <a:endParaRPr i="1" sz="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2..Construction Spending (Million $ )</a:t>
            </a:r>
            <a:endParaRPr b="1" sz="13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amount spent (in millions of USD) is a measure of the activity in the construction industry.</a:t>
            </a:r>
            <a:endParaRPr b="1" sz="8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b="1" lang="en" sz="12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Housing Starts(New Housing Project)</a:t>
            </a:r>
            <a:endParaRPr b="1" sz="12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03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measure of the number of units of new housing projects started in a given period</a:t>
            </a:r>
            <a:r>
              <a:rPr b="1" lang="en" sz="10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sz="10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4.Homes Sold</a:t>
            </a:r>
            <a:endParaRPr b="1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House for sale is a basic measure of supply.</a:t>
            </a:r>
            <a:endParaRPr sz="9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876800" y="941825"/>
            <a:ext cx="6446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supply-demand factors that influence US home prices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997200" y="1570475"/>
            <a:ext cx="35091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b="1" lang="en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1" lang="en" sz="25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25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1.</a:t>
            </a:r>
            <a:r>
              <a:rPr b="1" lang="en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Mortgage Rates(%)</a:t>
            </a:r>
            <a:endParaRPr b="1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0C28"/>
                </a:solidFill>
              </a:rPr>
              <a:t>  The interest rate charged for a home loan</a:t>
            </a:r>
            <a:endParaRPr sz="13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2.USA GDP(</a:t>
            </a:r>
            <a:r>
              <a:rPr b="1" lang="en">
                <a:solidFill>
                  <a:srgbClr val="0C0C0C"/>
                </a:solidFill>
                <a:latin typeface="Lucida Sans"/>
                <a:ea typeface="Lucida Sans"/>
                <a:cs typeface="Lucida Sans"/>
                <a:sym typeface="Lucida Sans"/>
              </a:rPr>
              <a:t>Billions$</a:t>
            </a:r>
            <a:r>
              <a:rPr b="1" lang="en">
                <a:solidFill>
                  <a:srgbClr val="666666"/>
                </a:solidFill>
                <a:latin typeface="Lucida Sans"/>
                <a:ea typeface="Lucida Sans"/>
                <a:cs typeface="Lucida Sans"/>
                <a:sym typeface="Lucida Sans"/>
              </a:rPr>
              <a:t> </a:t>
            </a:r>
            <a:r>
              <a:rPr b="1" lang="en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    Quarterly Real GDP (adjusted for inflation)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b="1" lang="en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Unemployment</a:t>
            </a:r>
            <a:r>
              <a:rPr b="1" lang="en" sz="15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(%)</a:t>
            </a:r>
            <a:endParaRPr b="1" sz="15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4.Delinquency Rate on Mortgages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(Foreclosure on mortgage)</a:t>
            </a:r>
            <a:endParaRPr b="1" sz="13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An indicator of the number of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foreclosures in real estate.</a:t>
            </a:r>
            <a:endParaRPr b="1" sz="130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4471425" y="1673350"/>
            <a:ext cx="22800" cy="3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700325" y="717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140250" y="1021800"/>
            <a:ext cx="2808000" cy="4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DEMAND</a:t>
            </a:r>
            <a:endParaRPr b="1"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#   Column        Non-Null Count  Dtype 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   DATE          84 non-null     object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   UNEM_RATE     84 non-null     float64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2   MORTGAGE      84 non-null     float64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3   GDPC1         84 non-null     float64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4   FORECLOSURES  84 non-null     float64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5   HPI           84 non-null     float64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dtypes: float64(5), object(1)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948250" y="1434400"/>
            <a:ext cx="26517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highlight>
                  <a:srgbClr val="FFFFFF"/>
                </a:highlight>
              </a:rPr>
              <a:t>         SUPPLY</a:t>
            </a:r>
            <a:endParaRPr b="1" sz="16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#   Column          Non-Null Count  Dtype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---  ------          --------------  -----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0   Period          250 non-null    object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1   Permit_Number   250 non-null    int64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2   construction    250 non-null    int64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3   Homes_Sold      250 non-null    int64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4   Housing_Starts  250 non-null    int64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dtypes: int64(4), object(1)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50">
              <a:highlight>
                <a:srgbClr val="FFFFFF"/>
              </a:highlight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825500" y="1661900"/>
            <a:ext cx="45600" cy="3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950" y="1364000"/>
            <a:ext cx="34259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-76925" y="-2826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814100" y="1"/>
            <a:ext cx="3048900" cy="2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600"/>
              <a:t>HPI VS year trends</a:t>
            </a:r>
            <a:endParaRPr b="1" i="1" sz="16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5" y="587500"/>
            <a:ext cx="8915399" cy="4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GDPC and Construction have strong </a:t>
            </a:r>
            <a:r>
              <a:rPr b="1" lang="en" sz="13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correlation</a:t>
            </a:r>
            <a:r>
              <a:rPr b="1" lang="en" sz="13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with HPI</a:t>
            </a:r>
            <a:endParaRPr b="1" sz="1350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0"/>
            <a:ext cx="587190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0" y="137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| Linear Regression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72425"/>
            <a:ext cx="30282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Root Mean Square Error(RMSE)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2088"/>
            <a:ext cx="38290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242325" y="2732725"/>
            <a:ext cx="2457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For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model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RMSE=</a:t>
            </a:r>
            <a:r>
              <a:rPr b="1" lang="en" sz="1250">
                <a:highlight>
                  <a:srgbClr val="FFFFFF"/>
                </a:highlight>
              </a:rPr>
              <a:t>4.403961068328888</a:t>
            </a:r>
            <a:endParaRPr b="1" sz="12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 flipH="1" rot="-5400000">
            <a:off x="2779825" y="610300"/>
            <a:ext cx="2286000" cy="144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4642975" y="2171700"/>
            <a:ext cx="11400" cy="29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/>
        </p:nvSpPr>
        <p:spPr>
          <a:xfrm>
            <a:off x="630925" y="376505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28050" y="3381975"/>
            <a:ext cx="25032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Source Code Pro"/>
                <a:ea typeface="Source Code Pro"/>
                <a:cs typeface="Source Code Pro"/>
                <a:sym typeface="Source Code Pro"/>
              </a:rPr>
              <a:t>ACCURACY=</a:t>
            </a:r>
            <a:r>
              <a:rPr b="1" lang="en" sz="1500">
                <a:highlight>
                  <a:srgbClr val="FFFFFF"/>
                </a:highlight>
              </a:rPr>
              <a:t>0.971794</a:t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4940050" y="61725"/>
            <a:ext cx="2808000" cy="5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132" name="Google Shape;132;p20"/>
          <p:cNvGraphicFramePr/>
          <p:nvPr/>
        </p:nvGraphicFramePr>
        <p:xfrm>
          <a:off x="4770125" y="-4845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{3018A6B5-7437-45EC-B02D-4514BE40E078}</a:tableStyleId>
              </a:tblPr>
              <a:tblGrid>
                <a:gridCol w="314300"/>
                <a:gridCol w="1057275"/>
                <a:gridCol w="628650"/>
              </a:tblGrid>
              <a:tr h="354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</a:t>
                      </a: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Permit_Number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-0.021176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construction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0.000179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Homes_Sold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0.001194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Housing_Starts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-0.009498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UNEM_RATE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5.802166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</a:t>
                      </a: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MORTGAGE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-1.273404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GDPC1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0.030675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FORECLOSURES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-2.587455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-6.484919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502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month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-0.590118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b="1"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day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0.000000</a:t>
                      </a:r>
                      <a:endParaRPr sz="900">
                        <a:highlight>
                          <a:srgbClr val="FFFFFF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7150" marB="57150" marR="57150" marL="57150" anchor="ctr"/>
                </a:tc>
              </a:tr>
            </a:tbl>
          </a:graphicData>
        </a:graphic>
      </p:graphicFrame>
      <p:sp>
        <p:nvSpPr>
          <p:cNvPr id="133" name="Google Shape;133;p20"/>
          <p:cNvSpPr txBox="1"/>
          <p:nvPr/>
        </p:nvSpPr>
        <p:spPr>
          <a:xfrm>
            <a:off x="4940050" y="-828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3119588" y="176025"/>
            <a:ext cx="15234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 Coffecient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4505700" y="370325"/>
            <a:ext cx="2742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0" y="-361200"/>
            <a:ext cx="3531900" cy="11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RandomForestRegressor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" y="1542100"/>
            <a:ext cx="33939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619500" y="2862075"/>
            <a:ext cx="25602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or this model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RMSE=</a:t>
            </a:r>
            <a:r>
              <a:rPr b="1" lang="en" sz="1350">
                <a:highlight>
                  <a:srgbClr val="FFFFFF"/>
                </a:highlight>
              </a:rPr>
              <a:t>6.577843455472821</a:t>
            </a:r>
            <a:endParaRPr b="1"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Source Code Pro"/>
                <a:ea typeface="Source Code Pro"/>
                <a:cs typeface="Source Code Pro"/>
                <a:sym typeface="Source Code Pro"/>
              </a:rPr>
              <a:t>ACCURACY=</a:t>
            </a:r>
            <a:r>
              <a:rPr b="1" lang="en" sz="1450">
                <a:highlight>
                  <a:srgbClr val="FFFFFF"/>
                </a:highlight>
              </a:rPr>
              <a:t>0.937077</a:t>
            </a:r>
            <a:endParaRPr b="1" sz="14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448575" y="4569000"/>
            <a:ext cx="21147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3412650" y="227400"/>
            <a:ext cx="18600" cy="48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900" y="0"/>
            <a:ext cx="3897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650" y="2626735"/>
            <a:ext cx="4339175" cy="247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